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sv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slideLayout" Target="../slideLayouts/slideLayout9.xml"/><Relationship Id="rId1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 Safety: Protecting Yourself in the Digital World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how to stay safe online is essential in today's connected world. This guide will equip you with practical knowledge to navigate the internet securely and protect your digital identity.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0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773" y="3045857"/>
            <a:ext cx="4462343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Types of Hackers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63773" y="4077653"/>
            <a:ext cx="297870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White Hat Hackers (Ethical Hackers)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3773" y="4824889"/>
            <a:ext cx="2978706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systems by finding flaws legally, like penetration testers.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4112776" y="4077653"/>
            <a:ext cx="2978706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Black Hat Hackers (Crackers)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12776" y="4824889"/>
            <a:ext cx="2978706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Malicious actors who exploit systems for financial gain, data theft, or disruption.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61778" y="4077653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Gray Hat Hackers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61778" y="4546044"/>
            <a:ext cx="2978706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Hack without permission but often disclose vulnerabilities to owners, sometimes seeking a fee.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1010781" y="4077653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 Hat Hackers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010781" y="4546044"/>
            <a:ext cx="2978706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Vigilante-style hackers who target black hats, shutting down their operations aggressively.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3773" y="6308527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Blue Hat Hackers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63773" y="6776918"/>
            <a:ext cx="4905851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Hired by companies to test security before a system launch, similar to white hats but often outside the organization.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039922" y="6289596"/>
            <a:ext cx="7934206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478" y="1017865"/>
            <a:ext cx="7212211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Cyber Safety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4478" y="2289453"/>
            <a:ext cx="3353991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Cyber Safety?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304478" y="2935724"/>
            <a:ext cx="3468767" cy="1869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Cyber safety refers to the practices and precautions taken to protect yourself, your information, and your devices whilst using the internet and digital technologies.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04478" y="5015270"/>
            <a:ext cx="3468767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encompasses everything from secure browsing habits to protecting personal data and recognising online threats.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351175" y="2289453"/>
            <a:ext cx="3299936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Does It Matter?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0351175" y="2935724"/>
            <a:ext cx="3468767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our increasingly digital lives, cyber safety is crucial for protecting your identity, financial information, and personal privacy.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351175" y="4641413"/>
            <a:ext cx="346876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Prevents financial losses from scams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351175" y="5470922"/>
            <a:ext cx="346876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Safeguards personal information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351175" y="6300430"/>
            <a:ext cx="34687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Protects your reputation online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351175" y="6756083"/>
            <a:ext cx="34687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safe digital experiences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027" y="1121331"/>
            <a:ext cx="7073027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Safe Web Browsing Practices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4027" y="2116098"/>
            <a:ext cx="7575947" cy="1689616"/>
          </a:xfrm>
          <a:prstGeom prst="roundRect">
            <a:avLst>
              <a:gd name="adj" fmla="val 8659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47" y="2116098"/>
            <a:ext cx="121920" cy="16896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9903" y="2370534"/>
            <a:ext cx="302537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Common Browsing Risks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129903" y="2834283"/>
            <a:ext cx="6975634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Malicious websites, drive-by downloads, phishing pages, and unsecured connections can expose you to cyber threats and data breaches.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84027" y="4029670"/>
            <a:ext cx="7575947" cy="3078480"/>
          </a:xfrm>
          <a:prstGeom prst="roundRect">
            <a:avLst>
              <a:gd name="adj" fmla="val 475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7" y="4029670"/>
            <a:ext cx="121920" cy="3078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29903" y="4284107"/>
            <a:ext cx="263556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Safe Browsing Tips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129903" y="4747855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Look for HTTPS and padlock symbols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129903" y="5184696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reputable browsers with security features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129903" y="5621536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Keep software and browsers updated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129903" y="6058376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Avoid clicking suspicious links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129903" y="6495217"/>
            <a:ext cx="697563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strong, unique passwords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110" y="873681"/>
            <a:ext cx="7150298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Protecting Your Online Identity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14110" y="1797010"/>
            <a:ext cx="3740348" cy="3007995"/>
          </a:xfrm>
          <a:prstGeom prst="roundRect">
            <a:avLst>
              <a:gd name="adj" fmla="val 1037"/>
            </a:avLst>
          </a:prstGeom>
          <a:solidFill>
            <a:srgbClr val="444752"/>
          </a:solidFill>
          <a:ln/>
        </p:spPr>
      </p:sp>
      <p:sp>
        <p:nvSpPr>
          <p:cNvPr id="5" name="Shape 2"/>
          <p:cNvSpPr/>
          <p:nvPr/>
        </p:nvSpPr>
        <p:spPr>
          <a:xfrm>
            <a:off x="6421993" y="2004893"/>
            <a:ext cx="623768" cy="623768"/>
          </a:xfrm>
          <a:prstGeom prst="roundRect">
            <a:avLst>
              <a:gd name="adj" fmla="val 14657830"/>
            </a:avLst>
          </a:prstGeom>
          <a:solidFill>
            <a:srgbClr val="F98AC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562" y="2176463"/>
            <a:ext cx="280630" cy="2806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1993" y="2836545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 Information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421993" y="3266956"/>
            <a:ext cx="332458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Never share sensitive details like full address, phone numbers, or financial information on public platforms or with unknown parties.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2342" y="1797010"/>
            <a:ext cx="3740348" cy="3007995"/>
          </a:xfrm>
          <a:prstGeom prst="roundRect">
            <a:avLst>
              <a:gd name="adj" fmla="val 1037"/>
            </a:avLst>
          </a:prstGeom>
          <a:solidFill>
            <a:srgbClr val="44475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70225" y="2004893"/>
            <a:ext cx="623768" cy="623768"/>
          </a:xfrm>
          <a:prstGeom prst="roundRect">
            <a:avLst>
              <a:gd name="adj" fmla="val 14657830"/>
            </a:avLst>
          </a:prstGeom>
          <a:solidFill>
            <a:srgbClr val="F98AC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94" y="2176463"/>
            <a:ext cx="280630" cy="2806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0225" y="2836545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Tracking Methods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70225" y="3266956"/>
            <a:ext cx="332458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Websites track you through cookies, IP addresses, browser fingerprinting, and tracking scripts to monitor your online behaviour.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14110" y="5012888"/>
            <a:ext cx="7688580" cy="2342912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sp>
        <p:nvSpPr>
          <p:cNvPr id="15" name="Shape 10"/>
          <p:cNvSpPr/>
          <p:nvPr/>
        </p:nvSpPr>
        <p:spPr>
          <a:xfrm>
            <a:off x="6421993" y="5220772"/>
            <a:ext cx="623768" cy="623768"/>
          </a:xfrm>
          <a:prstGeom prst="roundRect">
            <a:avLst>
              <a:gd name="adj" fmla="val 14657830"/>
            </a:avLst>
          </a:prstGeom>
          <a:solidFill>
            <a:srgbClr val="F98AC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3562" y="5392341"/>
            <a:ext cx="280630" cy="28063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21993" y="6052423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Stay Private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421993" y="6482834"/>
            <a:ext cx="727281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privacy-focused browsers, enable tracking protection, regularly clear cookies, and consider VPN services for enhanced anonymity.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486728"/>
            <a:ext cx="5806202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Confidentiality of Information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19601" y="1449824"/>
            <a:ext cx="2799040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Confidentiality?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19601" y="1939052"/>
            <a:ext cx="5097423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Confidentiality ensures that sensitive information is accessible only to authorised individuals and protected from unauthorised disclosure.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9601" y="2948107"/>
            <a:ext cx="509742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It's a fundamental principle of information security that protects privacy and prevents misuse of personal or organisational data.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9601" y="3673912"/>
            <a:ext cx="5097423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601" y="4156234"/>
            <a:ext cx="5097423" cy="348769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156365" y="1449824"/>
            <a:ext cx="304704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Keeping Data Confidential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156365" y="1961198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65" y="2239089"/>
            <a:ext cx="7861935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156365" y="2373273"/>
            <a:ext cx="2266117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Strong Encryption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156365" y="2810470"/>
            <a:ext cx="7861935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Encrypt sensitive files and communications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156365" y="3403402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65" y="3645932"/>
            <a:ext cx="7861935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156365" y="3815477"/>
            <a:ext cx="272736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Access Controls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6156365" y="4252674"/>
            <a:ext cx="7861935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 who can view confidential information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6156365" y="4845606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65" y="5052774"/>
            <a:ext cx="7861935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156365" y="5257681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Storage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6156365" y="5694878"/>
            <a:ext cx="7861935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 data in password-protected, secure locations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6156365" y="6287810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65" y="6459617"/>
            <a:ext cx="7861935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56365" y="6699885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Regular Backups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6156365" y="7137083"/>
            <a:ext cx="7861935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 encrypted backups of critical data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464362"/>
            <a:ext cx="6765488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Cybercrime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5099" y="4473297"/>
            <a:ext cx="13040201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Cybercrime refers to illegal activities conducted through computers, networks, or the internet. These crimes can target individuals, businesses, or governments, causing significant financial and emotional harm.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5099" y="5682734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 Bullying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5099" y="6153031"/>
            <a:ext cx="3047048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Harassment, threats, or humiliation through digital platforms, causing emotional distress to victims.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6111" y="5682734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 Stalking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126111" y="6153031"/>
            <a:ext cx="3047048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Persistent unwanted attention and monitoring of someone's online activities, creating fear and anxiety.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57123" y="5682734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Online Frauds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457123" y="6153031"/>
            <a:ext cx="3047048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Deceptive schemes to steal money or information through fake websites, emails, or investment scams.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788134" y="5682734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Identity Theft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788134" y="6153031"/>
            <a:ext cx="3047167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Stealing personal information to impersonate victims for financial gain or other malicious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2049"/>
            <a:ext cx="98739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Reporting &amp; Investigating Cybercrime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54354"/>
            <a:ext cx="423088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to Report Cybercrime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1159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India, you can report cybercrimes through: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1439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National Cyber Crime Reporting Portal: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cybercrime.gov.in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6414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Helpline: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1930 for immediate assistance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308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Local Police: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Cyber crime cells in your city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4975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CERT-In: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computer security incidents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09600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Gather evidence like screenshots, emails, and transaction details before reporting.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2454354"/>
            <a:ext cx="358652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 Forensics Basics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14761" y="31159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Cyber forensics is the process of collecting, analysing, and preserving digital evidence to solve cybercrimes and support legal proceedings.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48044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roles include: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507884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Recovering deleted or hidden data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55455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Tracking cybercriminals' digital footprints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14761" y="601229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Analysing malware and attack patterns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614761" y="647902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Providing evidence for court cases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6346" y="630674"/>
            <a:ext cx="7071479" cy="436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Safe Social Media Usage &amp; Network Threats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006346" y="1513165"/>
            <a:ext cx="3977759" cy="1555552"/>
          </a:xfrm>
          <a:prstGeom prst="roundRect">
            <a:avLst>
              <a:gd name="adj" fmla="val 4703"/>
            </a:avLst>
          </a:prstGeom>
          <a:solidFill>
            <a:srgbClr val="25283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46" y="1497925"/>
            <a:ext cx="3977759" cy="6096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40" y="1290399"/>
            <a:ext cx="445651" cy="445651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6048" y="1424107"/>
            <a:ext cx="178237" cy="1782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70057" y="1884521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Privacy Settings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6170057" y="2192060"/>
            <a:ext cx="3650337" cy="712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Regularly review and update privacy settings on all platforms. Control who can see your posts, photos, and personal information.</a:t>
            </a:r>
            <a:endParaRPr lang="en-US" sz="1150" dirty="0"/>
          </a:p>
        </p:txBody>
      </p:sp>
      <p:sp>
        <p:nvSpPr>
          <p:cNvPr id="10" name="Shape 4"/>
          <p:cNvSpPr/>
          <p:nvPr/>
        </p:nvSpPr>
        <p:spPr>
          <a:xfrm>
            <a:off x="10132576" y="1513165"/>
            <a:ext cx="3977878" cy="1555552"/>
          </a:xfrm>
          <a:prstGeom prst="roundRect">
            <a:avLst>
              <a:gd name="adj" fmla="val 4703"/>
            </a:avLst>
          </a:prstGeom>
          <a:solidFill>
            <a:srgbClr val="252833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2576" y="1497925"/>
            <a:ext cx="3977878" cy="6096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8690" y="1290399"/>
            <a:ext cx="445651" cy="445651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32397" y="1424107"/>
            <a:ext cx="178237" cy="178237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296287" y="1884521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Connections</a:t>
            </a:r>
            <a:endParaRPr lang="en-US" sz="1350" dirty="0"/>
          </a:p>
        </p:txBody>
      </p:sp>
      <p:sp>
        <p:nvSpPr>
          <p:cNvPr id="15" name="Text 6"/>
          <p:cNvSpPr/>
          <p:nvPr/>
        </p:nvSpPr>
        <p:spPr>
          <a:xfrm>
            <a:off x="10296287" y="2192060"/>
            <a:ext cx="3650456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accept friend requests from people you know. Be cautious of fake profiles and impersonation accounts.</a:t>
            </a:r>
            <a:endParaRPr lang="en-US" sz="1150" dirty="0"/>
          </a:p>
        </p:txBody>
      </p:sp>
      <p:sp>
        <p:nvSpPr>
          <p:cNvPr id="16" name="Shape 7"/>
          <p:cNvSpPr/>
          <p:nvPr/>
        </p:nvSpPr>
        <p:spPr>
          <a:xfrm>
            <a:off x="6006346" y="3439954"/>
            <a:ext cx="8104108" cy="1317903"/>
          </a:xfrm>
          <a:prstGeom prst="roundRect">
            <a:avLst>
              <a:gd name="adj" fmla="val 5551"/>
            </a:avLst>
          </a:prstGeom>
          <a:solidFill>
            <a:srgbClr val="252833"/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6346" y="3424714"/>
            <a:ext cx="8104108" cy="6096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5575" y="3217188"/>
            <a:ext cx="445651" cy="445651"/>
          </a:xfrm>
          <a:prstGeom prst="rect">
            <a:avLst/>
          </a:prstGeom>
        </p:spPr>
      </p:pic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9282" y="3350895"/>
            <a:ext cx="178237" cy="178237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170057" y="3811310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Think Before Posting</a:t>
            </a:r>
            <a:endParaRPr lang="en-US" sz="1350" dirty="0"/>
          </a:p>
        </p:txBody>
      </p:sp>
      <p:sp>
        <p:nvSpPr>
          <p:cNvPr id="21" name="Text 9"/>
          <p:cNvSpPr/>
          <p:nvPr/>
        </p:nvSpPr>
        <p:spPr>
          <a:xfrm>
            <a:off x="6170057" y="4118848"/>
            <a:ext cx="7776686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Once something is online, it's permanent. Avoid sharing sensitive information, location data, or anything you might regret later.</a:t>
            </a:r>
            <a:endParaRPr lang="en-US" sz="1150" dirty="0"/>
          </a:p>
        </p:txBody>
      </p:sp>
      <p:pic>
        <p:nvPicPr>
          <p:cNvPr id="22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6346" y="4924901"/>
            <a:ext cx="742712" cy="891302"/>
          </a:xfrm>
          <a:prstGeom prst="rect">
            <a:avLst/>
          </a:prstGeom>
        </p:spPr>
      </p:pic>
      <p:sp>
        <p:nvSpPr>
          <p:cNvPr id="23" name="Text 10"/>
          <p:cNvSpPr/>
          <p:nvPr/>
        </p:nvSpPr>
        <p:spPr>
          <a:xfrm>
            <a:off x="6897529" y="5073372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Malware</a:t>
            </a:r>
            <a:endParaRPr lang="en-US" sz="1350" dirty="0"/>
          </a:p>
        </p:txBody>
      </p:sp>
      <p:sp>
        <p:nvSpPr>
          <p:cNvPr id="24" name="Text 11"/>
          <p:cNvSpPr/>
          <p:nvPr/>
        </p:nvSpPr>
        <p:spPr>
          <a:xfrm>
            <a:off x="6897529" y="5380911"/>
            <a:ext cx="7212925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Malicious software designed to damage systems or steal data</a:t>
            </a:r>
            <a:endParaRPr lang="en-US" sz="1150" dirty="0"/>
          </a:p>
        </p:txBody>
      </p:sp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06346" y="5816203"/>
            <a:ext cx="742712" cy="891302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6897529" y="5964674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Phishing</a:t>
            </a:r>
            <a:endParaRPr lang="en-US" sz="1350" dirty="0"/>
          </a:p>
        </p:txBody>
      </p:sp>
      <p:sp>
        <p:nvSpPr>
          <p:cNvPr id="27" name="Text 13"/>
          <p:cNvSpPr/>
          <p:nvPr/>
        </p:nvSpPr>
        <p:spPr>
          <a:xfrm>
            <a:off x="6897529" y="6272212"/>
            <a:ext cx="7212925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Fraudulent attempts to obtain sensitive information through deceptive communications</a:t>
            </a:r>
            <a:endParaRPr lang="en-US" sz="1150" dirty="0"/>
          </a:p>
        </p:txBody>
      </p:sp>
      <p:pic>
        <p:nvPicPr>
          <p:cNvPr id="28" name="Image 12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06346" y="6707505"/>
            <a:ext cx="742712" cy="891302"/>
          </a:xfrm>
          <a:prstGeom prst="rect">
            <a:avLst/>
          </a:prstGeom>
        </p:spPr>
      </p:pic>
      <p:sp>
        <p:nvSpPr>
          <p:cNvPr id="29" name="Text 14"/>
          <p:cNvSpPr/>
          <p:nvPr/>
        </p:nvSpPr>
        <p:spPr>
          <a:xfrm>
            <a:off x="6897529" y="6855976"/>
            <a:ext cx="174771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DoS Attacks</a:t>
            </a:r>
            <a:endParaRPr lang="en-US" sz="1350" dirty="0"/>
          </a:p>
        </p:txBody>
      </p:sp>
      <p:sp>
        <p:nvSpPr>
          <p:cNvPr id="30" name="Text 15"/>
          <p:cNvSpPr/>
          <p:nvPr/>
        </p:nvSpPr>
        <p:spPr>
          <a:xfrm>
            <a:off x="6897529" y="7163514"/>
            <a:ext cx="7212925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Overwhelming systems with traffic to make services unavailable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1743"/>
            <a:ext cx="11239976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Communication &amp; Identity Verification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8669" y="1822252"/>
            <a:ext cx="4336375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Communicating Safely Online</a:t>
            </a:r>
            <a:endParaRPr lang="en-US" sz="2450" dirty="0"/>
          </a:p>
        </p:txBody>
      </p:sp>
      <p:sp>
        <p:nvSpPr>
          <p:cNvPr id="4" name="Shape 2"/>
          <p:cNvSpPr/>
          <p:nvPr/>
        </p:nvSpPr>
        <p:spPr>
          <a:xfrm>
            <a:off x="778669" y="2465070"/>
            <a:ext cx="500539" cy="500539"/>
          </a:xfrm>
          <a:prstGeom prst="roundRect">
            <a:avLst>
              <a:gd name="adj" fmla="val 6667"/>
            </a:avLst>
          </a:prstGeom>
          <a:solidFill>
            <a:srgbClr val="25283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1895" y="2558236"/>
            <a:ext cx="314087" cy="3140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01616" y="2541508"/>
            <a:ext cx="340709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Encrypted Connections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01616" y="3090982"/>
            <a:ext cx="554224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Always look for HTTPS and use end-to-end encrypted messaging apps for sensitive conversations.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8669" y="4247912"/>
            <a:ext cx="500539" cy="500539"/>
          </a:xfrm>
          <a:prstGeom prst="roundRect">
            <a:avLst>
              <a:gd name="adj" fmla="val 6667"/>
            </a:avLst>
          </a:prstGeom>
          <a:solidFill>
            <a:srgbClr val="252833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895" y="4341078"/>
            <a:ext cx="314087" cy="31408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01616" y="4324350"/>
            <a:ext cx="456485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Avoid Public Wi-Fi for Sensitive Tasks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1501616" y="4873823"/>
            <a:ext cx="554224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Public networks are vulnerable to eavesdropping. Use VPNs when connecting to untrusted networks.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78669" y="6030754"/>
            <a:ext cx="500539" cy="500539"/>
          </a:xfrm>
          <a:prstGeom prst="roundRect">
            <a:avLst>
              <a:gd name="adj" fmla="val 6667"/>
            </a:avLst>
          </a:prstGeom>
          <a:solidFill>
            <a:srgbClr val="25283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895" y="6123920"/>
            <a:ext cx="314087" cy="3140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501616" y="6107192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Before Sharing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1501616" y="6656665"/>
            <a:ext cx="554224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Confirm the identity of recipients before sharing confidential information through any digital channel.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594163" y="1822252"/>
            <a:ext cx="3840123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Verifying Online Identities</a:t>
            </a:r>
            <a:endParaRPr lang="en-US" sz="2450" dirty="0"/>
          </a:p>
        </p:txBody>
      </p:sp>
      <p:sp>
        <p:nvSpPr>
          <p:cNvPr id="17" name="Text 12"/>
          <p:cNvSpPr/>
          <p:nvPr/>
        </p:nvSpPr>
        <p:spPr>
          <a:xfrm>
            <a:off x="7594163" y="2437209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Identity verification helps ensure you're interacting with legitimate individuals or organisations online.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594163" y="3349347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Two-Factor Authentication: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Adds an extra security layer beyond passwords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594163" y="4139208"/>
            <a:ext cx="62651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Verified Badges: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Look for official verification marks on profiles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594163" y="4573072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Cross-Reference Information: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Check multiple sources to confirm identity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594163" y="5362932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 Sceptical: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Question unexpected requests, even from known contacts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594163" y="6275070"/>
            <a:ext cx="62651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Remember: Legitimate organisations won't ask for passwords or sensitive information via email or messages.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2025-12-23T18:32:39Z</dcterms:created>
  <dcterms:modified xsi:type="dcterms:W3CDTF">2025-12-23T18:32:39Z</dcterms:modified>
</cp:coreProperties>
</file>